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8"/>
  </p:notesMasterIdLst>
  <p:sldIdLst>
    <p:sldId id="256" r:id="rId34"/>
    <p:sldId id="257" r:id="rId35"/>
    <p:sldId id="258" r:id="rId36"/>
    <p:sldId id="259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Libre Franklin" charset="1" panose="00000500000000000000"/>
      <p:regular r:id="rId16"/>
    </p:embeddedFont>
    <p:embeddedFont>
      <p:font typeface="Libre Franklin Bold" charset="1" panose="00000800000000000000"/>
      <p:regular r:id="rId17"/>
    </p:embeddedFont>
    <p:embeddedFont>
      <p:font typeface="Libre Franklin Italics" charset="1" panose="00000500000000000000"/>
      <p:regular r:id="rId18"/>
    </p:embeddedFont>
    <p:embeddedFont>
      <p:font typeface="Libre Franklin Bold Italics" charset="1" panose="00000800000000000000"/>
      <p:regular r:id="rId19"/>
    </p:embeddedFont>
    <p:embeddedFont>
      <p:font typeface="Libre Franklin Thin" charset="1" panose="00000300000000000000"/>
      <p:regular r:id="rId20"/>
    </p:embeddedFont>
    <p:embeddedFont>
      <p:font typeface="Libre Franklin Thin Italics" charset="1" panose="00000300000000000000"/>
      <p:regular r:id="rId21"/>
    </p:embeddedFont>
    <p:embeddedFont>
      <p:font typeface="Libre Franklin Extra-Light" charset="1" panose="00000300000000000000"/>
      <p:regular r:id="rId22"/>
    </p:embeddedFont>
    <p:embeddedFont>
      <p:font typeface="Libre Franklin Extra-Light Italics" charset="1" panose="00000300000000000000"/>
      <p:regular r:id="rId23"/>
    </p:embeddedFont>
    <p:embeddedFont>
      <p:font typeface="Libre Franklin Light" charset="1" panose="00000400000000000000"/>
      <p:regular r:id="rId24"/>
    </p:embeddedFont>
    <p:embeddedFont>
      <p:font typeface="Libre Franklin Light Italics" charset="1" panose="00000400000000000000"/>
      <p:regular r:id="rId25"/>
    </p:embeddedFont>
    <p:embeddedFont>
      <p:font typeface="Libre Franklin Medium" charset="1" panose="00000600000000000000"/>
      <p:regular r:id="rId26"/>
    </p:embeddedFont>
    <p:embeddedFont>
      <p:font typeface="Libre Franklin Medium Italics" charset="1" panose="00000600000000000000"/>
      <p:regular r:id="rId27"/>
    </p:embeddedFont>
    <p:embeddedFont>
      <p:font typeface="Libre Franklin Semi-Bold" charset="1" panose="00000700000000000000"/>
      <p:regular r:id="rId28"/>
    </p:embeddedFont>
    <p:embeddedFont>
      <p:font typeface="Libre Franklin Semi-Bold Italics" charset="1" panose="00000700000000000000"/>
      <p:regular r:id="rId29"/>
    </p:embeddedFont>
    <p:embeddedFont>
      <p:font typeface="Libre Franklin Ultra-Bold" charset="1" panose="00000900000000000000"/>
      <p:regular r:id="rId30"/>
    </p:embeddedFont>
    <p:embeddedFont>
      <p:font typeface="Libre Franklin Ultra-Bold Italics" charset="1" panose="00000900000000000000"/>
      <p:regular r:id="rId31"/>
    </p:embeddedFont>
    <p:embeddedFont>
      <p:font typeface="Libre Franklin Heavy" charset="1" panose="00000A00000000000000"/>
      <p:regular r:id="rId32"/>
    </p:embeddedFont>
    <p:embeddedFont>
      <p:font typeface="Libre Franklin Heavy Italics" charset="1" panose="00000A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notesMasters/notesMaster1.xml" Type="http://schemas.openxmlformats.org/officeDocument/2006/relationships/notesMaster"/><Relationship Id="rId39" Target="theme/theme2.xml" Type="http://schemas.openxmlformats.org/officeDocument/2006/relationships/theme"/><Relationship Id="rId4" Target="theme/theme1.xml" Type="http://schemas.openxmlformats.org/officeDocument/2006/relationships/theme"/><Relationship Id="rId40" Target="notesSlides/notesSlide1.xml" Type="http://schemas.openxmlformats.org/officeDocument/2006/relationships/notesSlide"/><Relationship Id="rId41" Target="notesSlides/notesSlide2.xml" Type="http://schemas.openxmlformats.org/officeDocument/2006/relationships/notesSlide"/><Relationship Id="rId42" Target="notesSlides/notesSlide3.xml" Type="http://schemas.openxmlformats.org/officeDocument/2006/relationships/notes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vDg7IbsE.mp4>
</file>

<file path=ppt/media/image1.png>
</file>

<file path=ppt/media/image10.png>
</file>

<file path=ppt/media/image2.sv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VAFvDg7IbsE.mp4" Type="http://schemas.openxmlformats.org/officeDocument/2006/relationships/video"/><Relationship Id="rId4" Target="../media/VAFvDg7IbsE.mp4" Type="http://schemas.microsoft.com/office/2007/relationships/media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" y="1138128"/>
            <a:ext cx="9148872" cy="9148872"/>
          </a:xfrm>
          <a:custGeom>
            <a:avLst/>
            <a:gdLst/>
            <a:ahLst/>
            <a:cxnLst/>
            <a:rect r="r" b="b" t="t" l="l"/>
            <a:pathLst>
              <a:path h="9148872" w="9148872">
                <a:moveTo>
                  <a:pt x="0" y="0"/>
                </a:moveTo>
                <a:lnTo>
                  <a:pt x="9148873" y="0"/>
                </a:lnTo>
                <a:lnTo>
                  <a:pt x="9148873" y="9148872"/>
                </a:lnTo>
                <a:lnTo>
                  <a:pt x="0" y="91488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873505" y="8481532"/>
            <a:ext cx="9385795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7875381" y="193683"/>
            <a:ext cx="9692639" cy="1756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Arimo Bold"/>
              </a:rPr>
              <a:t>Basic Details of the Team and 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99477" y="2236851"/>
            <a:ext cx="9068542" cy="5822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Ministry/Organization Name/Student Innovation:  AICTE, MIC-Student Innovation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PS Code: SIH1477</a:t>
            </a: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   </a:t>
            </a: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Problem Statement Title: Student Innovation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Team Name: Victorious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Team Leader Name: Priyanshu Kumar Saw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Institute Code (AISHE):U0747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Institute Name: Chandigarh University</a:t>
            </a:r>
          </a:p>
          <a:p>
            <a:pPr algn="l">
              <a:lnSpc>
                <a:spcPts val="2916"/>
              </a:lnSpc>
            </a:pPr>
          </a:p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Theme Name: Smart Vehicles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820213" y="378309"/>
            <a:ext cx="4995368" cy="2506292"/>
          </a:xfrm>
          <a:custGeom>
            <a:avLst/>
            <a:gdLst/>
            <a:ahLst/>
            <a:cxnLst/>
            <a:rect r="r" b="b" t="t" l="l"/>
            <a:pathLst>
              <a:path h="2506292" w="4995368">
                <a:moveTo>
                  <a:pt x="0" y="0"/>
                </a:moveTo>
                <a:lnTo>
                  <a:pt x="4995367" y="0"/>
                </a:lnTo>
                <a:lnTo>
                  <a:pt x="4995367" y="2506291"/>
                </a:lnTo>
                <a:lnTo>
                  <a:pt x="0" y="25062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4707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0684" y="6019211"/>
            <a:ext cx="4438839" cy="4438839"/>
          </a:xfrm>
          <a:custGeom>
            <a:avLst/>
            <a:gdLst/>
            <a:ahLst/>
            <a:cxnLst/>
            <a:rect r="r" b="b" t="t" l="l"/>
            <a:pathLst>
              <a:path h="4438839" w="4438839">
                <a:moveTo>
                  <a:pt x="0" y="0"/>
                </a:moveTo>
                <a:lnTo>
                  <a:pt x="4438839" y="0"/>
                </a:lnTo>
                <a:lnTo>
                  <a:pt x="4438839" y="4438839"/>
                </a:lnTo>
                <a:lnTo>
                  <a:pt x="0" y="44388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8683" y="453232"/>
            <a:ext cx="8301646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Idea/Approach Details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8683" y="1532727"/>
            <a:ext cx="9050369" cy="247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Our motive is to develop an electric powered autonomously driven amphibious</a:t>
            </a:r>
            <a:r>
              <a:rPr lang="en-US" sz="2700">
                <a:solidFill>
                  <a:srgbClr val="7CA655"/>
                </a:solidFill>
                <a:latin typeface="Arimo"/>
              </a:rPr>
              <a:t> vehicle for surveillance with 3D mapping, land mine detection, &amp; obstacle avoidance capabilities. It will have cameras, LIDAR, ultrasonic sensors for surveillance, buoyancy for water operations, and a durable design.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7325" y="9498330"/>
            <a:ext cx="784860" cy="371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650">
                <a:solidFill>
                  <a:srgbClr val="000000"/>
                </a:solidFill>
                <a:latin typeface="Libre Franklin"/>
              </a:rPr>
              <a:t>2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61041" y="1361267"/>
            <a:ext cx="9345652" cy="2703410"/>
            <a:chOff x="0" y="0"/>
            <a:chExt cx="12460869" cy="36045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460867" cy="3604545"/>
            </a:xfrm>
            <a:custGeom>
              <a:avLst/>
              <a:gdLst/>
              <a:ahLst/>
              <a:cxnLst/>
              <a:rect r="r" b="b" t="t" l="l"/>
              <a:pathLst>
                <a:path h="3604545" w="12460867">
                  <a:moveTo>
                    <a:pt x="12241" y="0"/>
                  </a:moveTo>
                  <a:lnTo>
                    <a:pt x="12448626" y="0"/>
                  </a:lnTo>
                  <a:cubicBezTo>
                    <a:pt x="12455317" y="0"/>
                    <a:pt x="12460867" y="1979"/>
                    <a:pt x="12460867" y="4365"/>
                  </a:cubicBezTo>
                  <a:lnTo>
                    <a:pt x="12460867" y="3600180"/>
                  </a:lnTo>
                  <a:cubicBezTo>
                    <a:pt x="12460867" y="3602566"/>
                    <a:pt x="12455317" y="3604545"/>
                    <a:pt x="12448626" y="3604545"/>
                  </a:cubicBezTo>
                  <a:lnTo>
                    <a:pt x="12241" y="3604545"/>
                  </a:lnTo>
                  <a:cubicBezTo>
                    <a:pt x="5549" y="3604545"/>
                    <a:pt x="0" y="3602566"/>
                    <a:pt x="0" y="3600180"/>
                  </a:cubicBezTo>
                  <a:lnTo>
                    <a:pt x="0" y="4365"/>
                  </a:lnTo>
                  <a:cubicBezTo>
                    <a:pt x="0" y="1979"/>
                    <a:pt x="5549" y="0"/>
                    <a:pt x="12241" y="0"/>
                  </a:cubicBezTo>
                  <a:moveTo>
                    <a:pt x="12241" y="8731"/>
                  </a:moveTo>
                  <a:lnTo>
                    <a:pt x="12241" y="4365"/>
                  </a:lnTo>
                  <a:lnTo>
                    <a:pt x="24481" y="4365"/>
                  </a:lnTo>
                  <a:lnTo>
                    <a:pt x="24481" y="3600180"/>
                  </a:lnTo>
                  <a:lnTo>
                    <a:pt x="12241" y="3600180"/>
                  </a:lnTo>
                  <a:lnTo>
                    <a:pt x="12241" y="3595814"/>
                  </a:lnTo>
                  <a:lnTo>
                    <a:pt x="12448626" y="3595814"/>
                  </a:lnTo>
                  <a:lnTo>
                    <a:pt x="12448626" y="3600180"/>
                  </a:lnTo>
                  <a:lnTo>
                    <a:pt x="12436386" y="3600180"/>
                  </a:lnTo>
                  <a:lnTo>
                    <a:pt x="12436386" y="4365"/>
                  </a:lnTo>
                  <a:lnTo>
                    <a:pt x="12448626" y="4365"/>
                  </a:lnTo>
                  <a:lnTo>
                    <a:pt x="12448626" y="8731"/>
                  </a:lnTo>
                  <a:lnTo>
                    <a:pt x="12241" y="873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263821" y="4598931"/>
            <a:ext cx="1793784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Why?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154323" y="1428797"/>
            <a:ext cx="7572258" cy="5271760"/>
            <a:chOff x="0" y="0"/>
            <a:chExt cx="10096345" cy="70290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096343" cy="7029010"/>
            </a:xfrm>
            <a:custGeom>
              <a:avLst/>
              <a:gdLst/>
              <a:ahLst/>
              <a:cxnLst/>
              <a:rect r="r" b="b" t="t" l="l"/>
              <a:pathLst>
                <a:path h="7029010" w="10096343">
                  <a:moveTo>
                    <a:pt x="9918" y="0"/>
                  </a:moveTo>
                  <a:lnTo>
                    <a:pt x="10086425" y="0"/>
                  </a:lnTo>
                  <a:cubicBezTo>
                    <a:pt x="10091846" y="0"/>
                    <a:pt x="10096343" y="3859"/>
                    <a:pt x="10096343" y="8513"/>
                  </a:cubicBezTo>
                  <a:lnTo>
                    <a:pt x="10096343" y="7020498"/>
                  </a:lnTo>
                  <a:cubicBezTo>
                    <a:pt x="10096343" y="7025151"/>
                    <a:pt x="10091846" y="7029010"/>
                    <a:pt x="10086425" y="7029010"/>
                  </a:cubicBezTo>
                  <a:lnTo>
                    <a:pt x="9918" y="7029010"/>
                  </a:lnTo>
                  <a:cubicBezTo>
                    <a:pt x="4496" y="7029010"/>
                    <a:pt x="0" y="7025151"/>
                    <a:pt x="0" y="7020498"/>
                  </a:cubicBezTo>
                  <a:lnTo>
                    <a:pt x="0" y="8513"/>
                  </a:lnTo>
                  <a:cubicBezTo>
                    <a:pt x="0" y="3859"/>
                    <a:pt x="4496" y="0"/>
                    <a:pt x="9918" y="0"/>
                  </a:cubicBezTo>
                  <a:moveTo>
                    <a:pt x="9918" y="17025"/>
                  </a:moveTo>
                  <a:lnTo>
                    <a:pt x="9918" y="8513"/>
                  </a:lnTo>
                  <a:lnTo>
                    <a:pt x="19836" y="8513"/>
                  </a:lnTo>
                  <a:lnTo>
                    <a:pt x="19836" y="7020498"/>
                  </a:lnTo>
                  <a:lnTo>
                    <a:pt x="9918" y="7020498"/>
                  </a:lnTo>
                  <a:lnTo>
                    <a:pt x="9918" y="7011985"/>
                  </a:lnTo>
                  <a:lnTo>
                    <a:pt x="10086425" y="7011985"/>
                  </a:lnTo>
                  <a:lnTo>
                    <a:pt x="10086425" y="7020498"/>
                  </a:lnTo>
                  <a:lnTo>
                    <a:pt x="10076507" y="7020498"/>
                  </a:lnTo>
                  <a:lnTo>
                    <a:pt x="10076507" y="8513"/>
                  </a:lnTo>
                  <a:lnTo>
                    <a:pt x="10086425" y="8513"/>
                  </a:lnTo>
                  <a:lnTo>
                    <a:pt x="10086425" y="17025"/>
                  </a:lnTo>
                  <a:lnTo>
                    <a:pt x="9918" y="1702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371418" y="1409747"/>
            <a:ext cx="7355163" cy="575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Quieter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Modularity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Geo-mapping and terrain sensing</a:t>
            </a:r>
          </a:p>
          <a:p>
            <a:pPr>
              <a:lnSpc>
                <a:spcPts val="3240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 An electric Powered Autonomously driven 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All-terrain 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Amphibious Vehicle</a:t>
            </a:r>
          </a:p>
          <a:p>
            <a:pPr>
              <a:lnSpc>
                <a:spcPts val="3240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which is able to perform tasks like 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Surveillance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Object detection.</a:t>
            </a:r>
          </a:p>
          <a:p>
            <a:pPr>
              <a:lnSpc>
                <a:spcPts val="3240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We are using our patented technology (Explosive Detection Device) to detect several types of landmines</a:t>
            </a:r>
          </a:p>
          <a:p>
            <a:pPr>
              <a:lnSpc>
                <a:spcPts val="3240"/>
              </a:lnSpc>
            </a:pPr>
          </a:p>
          <a:p>
            <a:pPr algn="l">
              <a:lnSpc>
                <a:spcPts val="3240"/>
              </a:lnSpc>
            </a:pPr>
          </a:p>
        </p:txBody>
      </p:sp>
      <p:sp>
        <p:nvSpPr>
          <p:cNvPr name="AutoShape 12" id="12"/>
          <p:cNvSpPr/>
          <p:nvPr/>
        </p:nvSpPr>
        <p:spPr>
          <a:xfrm>
            <a:off x="261041" y="1112972"/>
            <a:ext cx="6235242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2304095" y="449541"/>
            <a:ext cx="8671214" cy="489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7"/>
              </a:lnSpc>
            </a:pPr>
            <a:r>
              <a:rPr lang="en-US" sz="3340">
                <a:solidFill>
                  <a:srgbClr val="000000"/>
                </a:solidFill>
                <a:latin typeface="Arimo Bold"/>
              </a:rPr>
              <a:t>(Unique selling point)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27070" y="368960"/>
            <a:ext cx="1630269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USP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697503" y="1074872"/>
            <a:ext cx="6702993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1256286" y="5553947"/>
            <a:ext cx="7355163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Versatile Terrain Adaptability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Warfield Surveillance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Underground Tunnel Detection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Bomb detection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Water Floatable 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Environment Friendly</a:t>
            </a:r>
          </a:p>
          <a:p>
            <a:pPr algn="l">
              <a:lnSpc>
                <a:spcPts val="3240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1125662" y="5419611"/>
            <a:ext cx="5574407" cy="2819020"/>
            <a:chOff x="0" y="0"/>
            <a:chExt cx="7432542" cy="375869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432541" cy="3758692"/>
            </a:xfrm>
            <a:custGeom>
              <a:avLst/>
              <a:gdLst/>
              <a:ahLst/>
              <a:cxnLst/>
              <a:rect r="r" b="b" t="t" l="l"/>
              <a:pathLst>
                <a:path h="3758692" w="7432541">
                  <a:moveTo>
                    <a:pt x="7301" y="0"/>
                  </a:moveTo>
                  <a:lnTo>
                    <a:pt x="7425240" y="0"/>
                  </a:lnTo>
                  <a:cubicBezTo>
                    <a:pt x="7429230" y="0"/>
                    <a:pt x="7432541" y="2064"/>
                    <a:pt x="7432541" y="4552"/>
                  </a:cubicBezTo>
                  <a:lnTo>
                    <a:pt x="7432541" y="3754139"/>
                  </a:lnTo>
                  <a:cubicBezTo>
                    <a:pt x="7432541" y="3756628"/>
                    <a:pt x="7429230" y="3758692"/>
                    <a:pt x="7425240" y="3758692"/>
                  </a:cubicBezTo>
                  <a:lnTo>
                    <a:pt x="7301" y="3758692"/>
                  </a:lnTo>
                  <a:cubicBezTo>
                    <a:pt x="3310" y="3758692"/>
                    <a:pt x="0" y="3756628"/>
                    <a:pt x="0" y="3754139"/>
                  </a:cubicBezTo>
                  <a:lnTo>
                    <a:pt x="0" y="4552"/>
                  </a:lnTo>
                  <a:cubicBezTo>
                    <a:pt x="0" y="2064"/>
                    <a:pt x="3310" y="0"/>
                    <a:pt x="7301" y="0"/>
                  </a:cubicBezTo>
                  <a:moveTo>
                    <a:pt x="7301" y="9104"/>
                  </a:moveTo>
                  <a:lnTo>
                    <a:pt x="7301" y="4552"/>
                  </a:lnTo>
                  <a:lnTo>
                    <a:pt x="14602" y="4552"/>
                  </a:lnTo>
                  <a:lnTo>
                    <a:pt x="14602" y="3754139"/>
                  </a:lnTo>
                  <a:lnTo>
                    <a:pt x="7301" y="3754139"/>
                  </a:lnTo>
                  <a:lnTo>
                    <a:pt x="7301" y="3749587"/>
                  </a:lnTo>
                  <a:lnTo>
                    <a:pt x="7425240" y="3749587"/>
                  </a:lnTo>
                  <a:lnTo>
                    <a:pt x="7425240" y="3754139"/>
                  </a:lnTo>
                  <a:lnTo>
                    <a:pt x="7417939" y="3754139"/>
                  </a:lnTo>
                  <a:lnTo>
                    <a:pt x="7417939" y="4552"/>
                  </a:lnTo>
                  <a:lnTo>
                    <a:pt x="7425240" y="4552"/>
                  </a:lnTo>
                  <a:lnTo>
                    <a:pt x="7425240" y="9104"/>
                  </a:lnTo>
                  <a:lnTo>
                    <a:pt x="7301" y="9104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19" id="19"/>
          <p:cNvSpPr/>
          <p:nvPr/>
        </p:nvSpPr>
        <p:spPr>
          <a:xfrm>
            <a:off x="1476152" y="5269796"/>
            <a:ext cx="3320894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0" id="20"/>
          <p:cNvSpPr/>
          <p:nvPr/>
        </p:nvSpPr>
        <p:spPr>
          <a:xfrm flipH="false" flipV="false" rot="0">
            <a:off x="10697503" y="6945563"/>
            <a:ext cx="5890778" cy="2988917"/>
          </a:xfrm>
          <a:custGeom>
            <a:avLst/>
            <a:gdLst/>
            <a:ahLst/>
            <a:cxnLst/>
            <a:rect r="r" b="b" t="t" l="l"/>
            <a:pathLst>
              <a:path h="2988917" w="5890778">
                <a:moveTo>
                  <a:pt x="0" y="0"/>
                </a:moveTo>
                <a:lnTo>
                  <a:pt x="5890778" y="0"/>
                </a:lnTo>
                <a:lnTo>
                  <a:pt x="5890778" y="2988917"/>
                </a:lnTo>
                <a:lnTo>
                  <a:pt x="0" y="2988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7235" y="0"/>
            <a:ext cx="18378071" cy="10414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2786" y="819035"/>
            <a:ext cx="8671214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3 Types of bomb detection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1041" y="2061597"/>
            <a:ext cx="7913473" cy="1117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2916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Nitrate Tetra acid</a:t>
            </a:r>
          </a:p>
          <a:p>
            <a:pPr marL="582930" indent="-291465" lvl="1">
              <a:lnSpc>
                <a:spcPts val="2916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Phosphorus acid</a:t>
            </a:r>
          </a:p>
          <a:p>
            <a:pPr algn="l" marL="582930" indent="-291465" lvl="1">
              <a:lnSpc>
                <a:spcPts val="2916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Tetranitrate phosphorous acid</a:t>
            </a:r>
          </a:p>
        </p:txBody>
      </p:sp>
      <p:sp>
        <p:nvSpPr>
          <p:cNvPr name="AutoShape 4" id="4"/>
          <p:cNvSpPr/>
          <p:nvPr/>
        </p:nvSpPr>
        <p:spPr>
          <a:xfrm>
            <a:off x="261041" y="1486847"/>
            <a:ext cx="7654585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024982" y="1943446"/>
            <a:ext cx="4622009" cy="2401471"/>
          </a:xfrm>
          <a:custGeom>
            <a:avLst/>
            <a:gdLst/>
            <a:ahLst/>
            <a:cxnLst/>
            <a:rect r="r" b="b" t="t" l="l"/>
            <a:pathLst>
              <a:path h="2401471" w="4622009">
                <a:moveTo>
                  <a:pt x="0" y="0"/>
                </a:moveTo>
                <a:lnTo>
                  <a:pt x="4622009" y="0"/>
                </a:lnTo>
                <a:lnTo>
                  <a:pt x="4622009" y="2401471"/>
                </a:lnTo>
                <a:lnTo>
                  <a:pt x="0" y="2401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75224" y="7433285"/>
            <a:ext cx="5321525" cy="2436522"/>
          </a:xfrm>
          <a:custGeom>
            <a:avLst/>
            <a:gdLst/>
            <a:ahLst/>
            <a:cxnLst/>
            <a:rect r="r" b="b" t="t" l="l"/>
            <a:pathLst>
              <a:path h="2436522" w="5321525">
                <a:moveTo>
                  <a:pt x="0" y="0"/>
                </a:moveTo>
                <a:lnTo>
                  <a:pt x="5321525" y="0"/>
                </a:lnTo>
                <a:lnTo>
                  <a:pt x="5321525" y="2436522"/>
                </a:lnTo>
                <a:lnTo>
                  <a:pt x="0" y="24365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92" r="0" b="-249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24982" y="4577971"/>
            <a:ext cx="4622009" cy="2622260"/>
          </a:xfrm>
          <a:custGeom>
            <a:avLst/>
            <a:gdLst/>
            <a:ahLst/>
            <a:cxnLst/>
            <a:rect r="r" b="b" t="t" l="l"/>
            <a:pathLst>
              <a:path h="2622260" w="4622009">
                <a:moveTo>
                  <a:pt x="0" y="0"/>
                </a:moveTo>
                <a:lnTo>
                  <a:pt x="4622009" y="0"/>
                </a:lnTo>
                <a:lnTo>
                  <a:pt x="4622009" y="2622260"/>
                </a:lnTo>
                <a:lnTo>
                  <a:pt x="0" y="26222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987265" y="819035"/>
            <a:ext cx="3109149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Prototype:</a:t>
            </a:r>
            <a:r>
              <a:rPr lang="en-US" sz="4540">
                <a:solidFill>
                  <a:srgbClr val="000000"/>
                </a:solidFill>
                <a:latin typeface="Arimo Bold"/>
              </a:rPr>
              <a:t> </a:t>
            </a:r>
          </a:p>
        </p:txBody>
      </p:sp>
      <p:sp>
        <p:nvSpPr>
          <p:cNvPr name="AutoShape 9" id="9"/>
          <p:cNvSpPr/>
          <p:nvPr/>
        </p:nvSpPr>
        <p:spPr>
          <a:xfrm>
            <a:off x="10775520" y="1524947"/>
            <a:ext cx="3320894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61041" y="1943446"/>
            <a:ext cx="5574407" cy="1481514"/>
            <a:chOff x="0" y="0"/>
            <a:chExt cx="7432542" cy="197535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432541" cy="1975352"/>
            </a:xfrm>
            <a:custGeom>
              <a:avLst/>
              <a:gdLst/>
              <a:ahLst/>
              <a:cxnLst/>
              <a:rect r="r" b="b" t="t" l="l"/>
              <a:pathLst>
                <a:path h="1975352" w="7432541">
                  <a:moveTo>
                    <a:pt x="7301" y="0"/>
                  </a:moveTo>
                  <a:lnTo>
                    <a:pt x="7425240" y="0"/>
                  </a:lnTo>
                  <a:cubicBezTo>
                    <a:pt x="7429230" y="0"/>
                    <a:pt x="7432541" y="1084"/>
                    <a:pt x="7432541" y="2392"/>
                  </a:cubicBezTo>
                  <a:lnTo>
                    <a:pt x="7432541" y="1972959"/>
                  </a:lnTo>
                  <a:cubicBezTo>
                    <a:pt x="7432541" y="1974267"/>
                    <a:pt x="7429230" y="1975352"/>
                    <a:pt x="7425240" y="1975352"/>
                  </a:cubicBezTo>
                  <a:lnTo>
                    <a:pt x="7301" y="1975352"/>
                  </a:lnTo>
                  <a:cubicBezTo>
                    <a:pt x="3310" y="1975352"/>
                    <a:pt x="0" y="1974267"/>
                    <a:pt x="0" y="1972959"/>
                  </a:cubicBezTo>
                  <a:lnTo>
                    <a:pt x="0" y="2392"/>
                  </a:lnTo>
                  <a:cubicBezTo>
                    <a:pt x="0" y="1084"/>
                    <a:pt x="3310" y="0"/>
                    <a:pt x="7301" y="0"/>
                  </a:cubicBezTo>
                  <a:moveTo>
                    <a:pt x="7301" y="4785"/>
                  </a:moveTo>
                  <a:lnTo>
                    <a:pt x="7301" y="2392"/>
                  </a:lnTo>
                  <a:lnTo>
                    <a:pt x="14602" y="2392"/>
                  </a:lnTo>
                  <a:lnTo>
                    <a:pt x="14602" y="1972959"/>
                  </a:lnTo>
                  <a:lnTo>
                    <a:pt x="7301" y="1972959"/>
                  </a:lnTo>
                  <a:lnTo>
                    <a:pt x="7301" y="1970567"/>
                  </a:lnTo>
                  <a:lnTo>
                    <a:pt x="7425240" y="1970567"/>
                  </a:lnTo>
                  <a:lnTo>
                    <a:pt x="7425240" y="1972959"/>
                  </a:lnTo>
                  <a:lnTo>
                    <a:pt x="7417939" y="1972959"/>
                  </a:lnTo>
                  <a:lnTo>
                    <a:pt x="7417939" y="2392"/>
                  </a:lnTo>
                  <a:lnTo>
                    <a:pt x="7425240" y="2392"/>
                  </a:lnTo>
                  <a:lnTo>
                    <a:pt x="7425240" y="4785"/>
                  </a:lnTo>
                  <a:lnTo>
                    <a:pt x="7301" y="478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36270" y="9855751"/>
            <a:ext cx="784860" cy="371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650">
                <a:solidFill>
                  <a:srgbClr val="000000"/>
                </a:solidFill>
                <a:latin typeface="Libre Franklin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948992" y="2480762"/>
            <a:ext cx="2310308" cy="123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9"/>
              </a:lnSpc>
            </a:pPr>
            <a:r>
              <a:rPr lang="en-US" sz="3542">
                <a:solidFill>
                  <a:srgbClr val="000000"/>
                </a:solidFill>
                <a:latin typeface="Canva Sans Bold"/>
              </a:rPr>
              <a:t>FRONT 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598538" y="8001208"/>
            <a:ext cx="3496402" cy="123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9"/>
              </a:lnSpc>
            </a:pPr>
            <a:r>
              <a:rPr lang="en-US" sz="3542">
                <a:solidFill>
                  <a:srgbClr val="000000"/>
                </a:solidFill>
                <a:latin typeface="Canva Sans Bold"/>
              </a:rPr>
              <a:t>ISOMETRIC 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646991" y="5238763"/>
            <a:ext cx="3013304" cy="123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59"/>
              </a:lnSpc>
            </a:pPr>
            <a:r>
              <a:rPr lang="en-US" sz="3542">
                <a:solidFill>
                  <a:srgbClr val="000000"/>
                </a:solidFill>
                <a:latin typeface="Canva Sans Bold"/>
              </a:rPr>
              <a:t>CHASSIS VIEW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31082" y="3805207"/>
            <a:ext cx="2417163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Budget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53" y="4903097"/>
            <a:ext cx="7913473" cy="393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2916"/>
              </a:lnSpc>
              <a:buFont typeface="Arial"/>
              <a:buChar char="•"/>
            </a:pPr>
            <a:r>
              <a:rPr lang="en-US" sz="2700">
                <a:solidFill>
                  <a:srgbClr val="7CA655"/>
                </a:solidFill>
                <a:latin typeface="Arimo"/>
              </a:rPr>
              <a:t>Estimated Budget :- 3,09,210</a:t>
            </a:r>
          </a:p>
        </p:txBody>
      </p:sp>
      <p:sp>
        <p:nvSpPr>
          <p:cNvPr name="AutoShape 18" id="18"/>
          <p:cNvSpPr/>
          <p:nvPr/>
        </p:nvSpPr>
        <p:spPr>
          <a:xfrm>
            <a:off x="179216" y="4503047"/>
            <a:ext cx="3320894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9" id="19"/>
          <p:cNvGrpSpPr/>
          <p:nvPr/>
        </p:nvGrpSpPr>
        <p:grpSpPr>
          <a:xfrm rot="0">
            <a:off x="179216" y="4738805"/>
            <a:ext cx="5574407" cy="809390"/>
            <a:chOff x="0" y="0"/>
            <a:chExt cx="7432542" cy="10791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432541" cy="1079187"/>
            </a:xfrm>
            <a:custGeom>
              <a:avLst/>
              <a:gdLst/>
              <a:ahLst/>
              <a:cxnLst/>
              <a:rect r="r" b="b" t="t" l="l"/>
              <a:pathLst>
                <a:path h="1079187" w="7432541">
                  <a:moveTo>
                    <a:pt x="7301" y="0"/>
                  </a:moveTo>
                  <a:lnTo>
                    <a:pt x="7425240" y="0"/>
                  </a:lnTo>
                  <a:cubicBezTo>
                    <a:pt x="7429230" y="0"/>
                    <a:pt x="7432541" y="592"/>
                    <a:pt x="7432541" y="1307"/>
                  </a:cubicBezTo>
                  <a:lnTo>
                    <a:pt x="7432541" y="1077880"/>
                  </a:lnTo>
                  <a:cubicBezTo>
                    <a:pt x="7432541" y="1078594"/>
                    <a:pt x="7429230" y="1079187"/>
                    <a:pt x="7425240" y="1079187"/>
                  </a:cubicBezTo>
                  <a:lnTo>
                    <a:pt x="7301" y="1079187"/>
                  </a:lnTo>
                  <a:cubicBezTo>
                    <a:pt x="3310" y="1079187"/>
                    <a:pt x="0" y="1078594"/>
                    <a:pt x="0" y="1077880"/>
                  </a:cubicBezTo>
                  <a:lnTo>
                    <a:pt x="0" y="1307"/>
                  </a:lnTo>
                  <a:cubicBezTo>
                    <a:pt x="0" y="592"/>
                    <a:pt x="3310" y="0"/>
                    <a:pt x="7301" y="0"/>
                  </a:cubicBezTo>
                  <a:moveTo>
                    <a:pt x="7301" y="2614"/>
                  </a:moveTo>
                  <a:lnTo>
                    <a:pt x="7301" y="1307"/>
                  </a:lnTo>
                  <a:lnTo>
                    <a:pt x="14602" y="1307"/>
                  </a:lnTo>
                  <a:lnTo>
                    <a:pt x="14602" y="1077880"/>
                  </a:lnTo>
                  <a:lnTo>
                    <a:pt x="7301" y="1077880"/>
                  </a:lnTo>
                  <a:lnTo>
                    <a:pt x="7301" y="1076573"/>
                  </a:lnTo>
                  <a:lnTo>
                    <a:pt x="7425240" y="1076573"/>
                  </a:lnTo>
                  <a:lnTo>
                    <a:pt x="7425240" y="1077880"/>
                  </a:lnTo>
                  <a:lnTo>
                    <a:pt x="7417939" y="1077880"/>
                  </a:lnTo>
                  <a:lnTo>
                    <a:pt x="7417939" y="1307"/>
                  </a:lnTo>
                  <a:lnTo>
                    <a:pt x="7425240" y="1307"/>
                  </a:lnTo>
                  <a:lnTo>
                    <a:pt x="7425240" y="2614"/>
                  </a:lnTo>
                  <a:lnTo>
                    <a:pt x="7301" y="2614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72786" y="5929195"/>
            <a:ext cx="4886182" cy="6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3"/>
              </a:lnSpc>
            </a:pPr>
            <a:r>
              <a:rPr lang="en-US" sz="4540">
                <a:solidFill>
                  <a:srgbClr val="000000"/>
                </a:solidFill>
                <a:latin typeface="Arimo Bold"/>
              </a:rPr>
              <a:t>Patent number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261041" y="6941360"/>
            <a:ext cx="7421545" cy="685824"/>
            <a:chOff x="0" y="0"/>
            <a:chExt cx="9895393" cy="91443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895391" cy="914432"/>
            </a:xfrm>
            <a:custGeom>
              <a:avLst/>
              <a:gdLst/>
              <a:ahLst/>
              <a:cxnLst/>
              <a:rect r="r" b="b" t="t" l="l"/>
              <a:pathLst>
                <a:path h="914432" w="9895391">
                  <a:moveTo>
                    <a:pt x="9720" y="0"/>
                  </a:moveTo>
                  <a:lnTo>
                    <a:pt x="9885670" y="0"/>
                  </a:lnTo>
                  <a:cubicBezTo>
                    <a:pt x="9890984" y="0"/>
                    <a:pt x="9895391" y="502"/>
                    <a:pt x="9895391" y="1107"/>
                  </a:cubicBezTo>
                  <a:lnTo>
                    <a:pt x="9895391" y="913324"/>
                  </a:lnTo>
                  <a:cubicBezTo>
                    <a:pt x="9895391" y="913930"/>
                    <a:pt x="9890984" y="914432"/>
                    <a:pt x="9885670" y="914432"/>
                  </a:cubicBezTo>
                  <a:lnTo>
                    <a:pt x="9720" y="914432"/>
                  </a:lnTo>
                  <a:cubicBezTo>
                    <a:pt x="4407" y="914432"/>
                    <a:pt x="0" y="913930"/>
                    <a:pt x="0" y="913324"/>
                  </a:cubicBezTo>
                  <a:lnTo>
                    <a:pt x="0" y="1107"/>
                  </a:lnTo>
                  <a:cubicBezTo>
                    <a:pt x="0" y="502"/>
                    <a:pt x="4407" y="0"/>
                    <a:pt x="9720" y="0"/>
                  </a:cubicBezTo>
                  <a:moveTo>
                    <a:pt x="9720" y="2215"/>
                  </a:moveTo>
                  <a:lnTo>
                    <a:pt x="9720" y="1107"/>
                  </a:lnTo>
                  <a:lnTo>
                    <a:pt x="19441" y="1107"/>
                  </a:lnTo>
                  <a:lnTo>
                    <a:pt x="19441" y="913324"/>
                  </a:lnTo>
                  <a:lnTo>
                    <a:pt x="9720" y="913324"/>
                  </a:lnTo>
                  <a:lnTo>
                    <a:pt x="9720" y="912217"/>
                  </a:lnTo>
                  <a:lnTo>
                    <a:pt x="9885670" y="912217"/>
                  </a:lnTo>
                  <a:lnTo>
                    <a:pt x="9885670" y="913324"/>
                  </a:lnTo>
                  <a:lnTo>
                    <a:pt x="9875950" y="913324"/>
                  </a:lnTo>
                  <a:lnTo>
                    <a:pt x="9875950" y="1107"/>
                  </a:lnTo>
                  <a:lnTo>
                    <a:pt x="9885670" y="1107"/>
                  </a:lnTo>
                  <a:lnTo>
                    <a:pt x="9885670" y="2215"/>
                  </a:lnTo>
                  <a:lnTo>
                    <a:pt x="9720" y="221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472786" y="7093760"/>
            <a:ext cx="6776773" cy="393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6"/>
              </a:lnSpc>
            </a:pPr>
            <a:r>
              <a:rPr lang="en-US" sz="2700">
                <a:solidFill>
                  <a:srgbClr val="7CA655"/>
                </a:solidFill>
                <a:latin typeface="Arimo"/>
              </a:rPr>
              <a:t>Explosive bomb detection:- 202311014046</a:t>
            </a:r>
          </a:p>
        </p:txBody>
      </p:sp>
      <p:sp>
        <p:nvSpPr>
          <p:cNvPr name="AutoShape 25" id="25"/>
          <p:cNvSpPr/>
          <p:nvPr/>
        </p:nvSpPr>
        <p:spPr>
          <a:xfrm flipV="true">
            <a:off x="261041" y="6627035"/>
            <a:ext cx="4315601" cy="0"/>
          </a:xfrm>
          <a:prstGeom prst="line">
            <a:avLst/>
          </a:prstGeom>
          <a:ln cap="rnd" w="76200">
            <a:solidFill>
              <a:srgbClr val="7CA655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DAFvAMPXM20</dc:identifier>
  <dcterms:modified xsi:type="dcterms:W3CDTF">2011-08-01T06:04:30Z</dcterms:modified>
  <cp:revision>1</cp:revision>
  <dc:title>Idea-Presentation-Format-SIH2023-College (1).pptx</dc:title>
</cp:coreProperties>
</file>

<file path=docProps/thumbnail.jpeg>
</file>